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2" r:id="rId3"/>
    <p:sldId id="295" r:id="rId4"/>
    <p:sldId id="292" r:id="rId5"/>
    <p:sldId id="294" r:id="rId6"/>
    <p:sldId id="301" r:id="rId7"/>
    <p:sldId id="297" r:id="rId8"/>
    <p:sldId id="303" r:id="rId9"/>
    <p:sldId id="296" r:id="rId10"/>
    <p:sldId id="302" r:id="rId11"/>
    <p:sldId id="298" r:id="rId12"/>
    <p:sldId id="284" r:id="rId13"/>
    <p:sldId id="289" r:id="rId14"/>
    <p:sldId id="265" r:id="rId15"/>
  </p:sldIdLst>
  <p:sldSz cx="9144000" cy="5143500" type="screen16x9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21B"/>
    <a:srgbClr val="F8E71C"/>
    <a:srgbClr val="4A90E2"/>
    <a:srgbClr val="FFFF66"/>
    <a:srgbClr val="FFFF99"/>
    <a:srgbClr val="DA1010"/>
    <a:srgbClr val="EFE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46" autoAdjust="0"/>
  </p:normalViewPr>
  <p:slideViewPr>
    <p:cSldViewPr>
      <p:cViewPr>
        <p:scale>
          <a:sx n="125" d="100"/>
          <a:sy n="125" d="100"/>
        </p:scale>
        <p:origin x="-72" y="5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EFDB0-6652-4CB3-BDDF-E3ABEC1502A5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E412-AAA2-4387-9327-CB819CC548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0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E99E-8DC7-4C3C-82CB-E51B35EEA53B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A373-E177-458C-9330-84A1329D68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51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34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2A373-E177-458C-9330-84A1329D680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316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9" y="1059582"/>
            <a:ext cx="9144000" cy="25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4903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sp>
        <p:nvSpPr>
          <p:cNvPr id="20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7020272" y="411510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64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131589"/>
            <a:ext cx="5486400" cy="2414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38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9" y="1059582"/>
            <a:ext cx="9144000" cy="25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179512" y="374903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Dziękuję</a:t>
            </a:r>
            <a:r>
              <a:rPr lang="pl-PL" baseline="0" dirty="0" smtClean="0"/>
              <a:t> za uwagę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79562" y="4299942"/>
            <a:ext cx="6300192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Autor, Kontakt do autora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5792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 tytułow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W:\kzgw\_2015 Swiateczno-Noworoczny Plebiscyt na ulubione zdjecie w ramach konkursu WODA WOKOL NAS\DO_Jesień_Liść_jpg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134136"/>
            <a:ext cx="9144000" cy="267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1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sp>
        <p:nvSpPr>
          <p:cNvPr id="12" name="Symbol zastępczy tekstu 19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411510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4903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35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1488" y="3596394"/>
            <a:ext cx="9144000" cy="1547106"/>
          </a:xfrm>
          <a:prstGeom prst="rect">
            <a:avLst/>
          </a:prstGeom>
          <a:solidFill>
            <a:srgbClr val="008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dtytuł 2"/>
          <p:cNvSpPr>
            <a:spLocks noGrp="1"/>
          </p:cNvSpPr>
          <p:nvPr>
            <p:ph type="subTitle" idx="13" hasCustomPrompt="1"/>
          </p:nvPr>
        </p:nvSpPr>
        <p:spPr>
          <a:xfrm>
            <a:off x="166753" y="4495888"/>
            <a:ext cx="6300192" cy="5932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  <p:sp>
        <p:nvSpPr>
          <p:cNvPr id="11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411511"/>
            <a:ext cx="374441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Nazwa jednostki organizacyjnej Wód Polskich</a:t>
            </a:r>
            <a:endParaRPr lang="pl-PL" dirty="0"/>
          </a:p>
        </p:txBody>
      </p:sp>
      <p:pic>
        <p:nvPicPr>
          <p:cNvPr id="13" name="Picture 2" descr="W:\kzgw\_2015 Swiateczno-Noworoczny Plebiscyt na ulubione zdjecie w ramach konkursu WODA WOKOL NAS\PP_Lato_Przystań w Chałupach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88342"/>
            <a:ext cx="9144000" cy="25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ymbol zastępczy tekstu 19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411510"/>
            <a:ext cx="187166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pl-PL" dirty="0" smtClean="0"/>
              <a:t>data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 userDrawn="1"/>
        </p:nvSpPr>
        <p:spPr>
          <a:xfrm>
            <a:off x="179512" y="3749036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15" name="Tytuł 1"/>
          <p:cNvSpPr>
            <a:spLocks noGrp="1"/>
          </p:cNvSpPr>
          <p:nvPr>
            <p:ph type="ctrTitle" hasCustomPrompt="1"/>
          </p:nvPr>
        </p:nvSpPr>
        <p:spPr>
          <a:xfrm>
            <a:off x="179512" y="3774163"/>
            <a:ext cx="7772400" cy="6424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055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7504" y="1347614"/>
            <a:ext cx="8712200" cy="1656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pic>
        <p:nvPicPr>
          <p:cNvPr id="10" name="Picture 2" descr="W:\kzgw\_2015 Swiateczno-Noworoczny Plebiscyt na ulubione zdjecie w ramach konkursu WODA WOKOL NAS\ZN_Lato_Koniec lata nad Zalewem Zegrzyński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42" b="20878"/>
          <a:stretch/>
        </p:blipFill>
        <p:spPr bwMode="auto">
          <a:xfrm>
            <a:off x="0" y="3147814"/>
            <a:ext cx="9144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7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óln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07504" y="1347614"/>
            <a:ext cx="8712200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795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310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6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958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ytuł 1"/>
          <p:cNvSpPr>
            <a:spLocks noGrp="1"/>
          </p:cNvSpPr>
          <p:nvPr>
            <p:ph type="title" hasCustomPrompt="1"/>
          </p:nvPr>
        </p:nvSpPr>
        <p:spPr>
          <a:xfrm>
            <a:off x="2627784" y="205979"/>
            <a:ext cx="6059016" cy="42155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92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059582"/>
            <a:ext cx="5111750" cy="353504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7" y="1563638"/>
            <a:ext cx="3008313" cy="303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4" hasCustomPrompt="1"/>
          </p:nvPr>
        </p:nvSpPr>
        <p:spPr>
          <a:xfrm>
            <a:off x="5580063" y="627063"/>
            <a:ext cx="3096393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pl-PL" dirty="0" smtClean="0"/>
              <a:t>Podtytuł</a:t>
            </a:r>
            <a:endParaRPr lang="pl-PL" dirty="0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5" hasCustomPrompt="1"/>
          </p:nvPr>
        </p:nvSpPr>
        <p:spPr>
          <a:xfrm>
            <a:off x="2627784" y="195486"/>
            <a:ext cx="6047904" cy="4320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0070C0"/>
                </a:solidFill>
              </a:defRPr>
            </a:lvl1pPr>
          </a:lstStyle>
          <a:p>
            <a:pPr lvl="0"/>
            <a:r>
              <a:rPr lang="pl-PL" dirty="0" smtClean="0"/>
              <a:t>Tytuł slajdu</a:t>
            </a:r>
            <a:endParaRPr lang="pl-PL" dirty="0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26" name="Symbol zastępczy stopki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3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0215-5E71-46ED-B4EF-911293C89F72}" type="datetimeFigureOut">
              <a:rPr lang="pl-PL" smtClean="0"/>
              <a:t>17.09.2018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388A9-0E65-41E8-9D36-DD7EEA8547AB}" type="slidenum">
              <a:rPr lang="pl-PL" smtClean="0"/>
              <a:t>‹#›</a:t>
            </a:fld>
            <a:endParaRPr lang="pl-PL"/>
          </a:p>
        </p:txBody>
      </p:sp>
      <p:pic>
        <p:nvPicPr>
          <p:cNvPr id="1026" name="Picture 2" descr="D:\Dokumenty\logo Wód Polskich\logo Wody Polskie poziom pl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905"/>
            <a:ext cx="229747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87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84" r:id="rId5"/>
    <p:sldLayoutId id="2147483676" r:id="rId6"/>
    <p:sldLayoutId id="2147483679" r:id="rId7"/>
    <p:sldLayoutId id="2147483677" r:id="rId8"/>
    <p:sldLayoutId id="2147483680" r:id="rId9"/>
    <p:sldLayoutId id="2147483681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43508" y="4083918"/>
            <a:ext cx="8856984" cy="642479"/>
          </a:xfrm>
        </p:spPr>
        <p:txBody>
          <a:bodyPr>
            <a:noAutofit/>
          </a:bodyPr>
          <a:lstStyle/>
          <a:p>
            <a:r>
              <a:rPr lang="pl-PL" sz="2200" dirty="0" smtClean="0"/>
              <a:t>Taryfy opłat za wodę i ścieki</a:t>
            </a:r>
            <a:r>
              <a:rPr lang="pl-PL" sz="2200" dirty="0"/>
              <a:t> </a:t>
            </a:r>
            <a:r>
              <a:rPr lang="pl-PL" sz="2200" dirty="0" smtClean="0"/>
              <a:t>w Polsce</a:t>
            </a:r>
            <a:endParaRPr lang="pl-PL" sz="2200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79512" y="4515966"/>
            <a:ext cx="6300192" cy="504056"/>
          </a:xfrm>
        </p:spPr>
        <p:txBody>
          <a:bodyPr>
            <a:normAutofit/>
          </a:bodyPr>
          <a:lstStyle/>
          <a:p>
            <a:r>
              <a:rPr lang="pl-PL" sz="1200" dirty="0" smtClean="0"/>
              <a:t>Przemysław Daca – Prezes Wód Polskich</a:t>
            </a:r>
          </a:p>
          <a:p>
            <a:r>
              <a:rPr lang="pl-PL" sz="1200" dirty="0" smtClean="0"/>
              <a:t>Joanna Kopczyńska – Zastępca Prezesa Wód Polskich ds. Zarządzania Środowiskiem Wodnym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quarter" idx="4294967295"/>
          </p:nvPr>
        </p:nvSpPr>
        <p:spPr>
          <a:xfrm>
            <a:off x="7020272" y="411510"/>
            <a:ext cx="2015678" cy="288032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pl-PL" sz="1400" dirty="0" smtClean="0">
                <a:solidFill>
                  <a:srgbClr val="00B0F0"/>
                </a:solidFill>
              </a:rPr>
              <a:t>Warszawa, 17.09.2018 r.</a:t>
            </a:r>
            <a:endParaRPr lang="pl-PL" sz="14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s://www.teraz-srodowisko.pl/images/illustrations/prawo-srodowiskowe/2017_u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3986" r="413" b="3986"/>
          <a:stretch/>
        </p:blipFill>
        <p:spPr bwMode="auto">
          <a:xfrm>
            <a:off x="0" y="903238"/>
            <a:ext cx="9144000" cy="31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4427984" y="1419622"/>
            <a:ext cx="4103688" cy="1296144"/>
          </a:xfrm>
        </p:spPr>
        <p:txBody>
          <a:bodyPr/>
          <a:lstStyle/>
          <a:p>
            <a:pPr marL="0" indent="0" algn="just">
              <a:buNone/>
            </a:pPr>
            <a:r>
              <a:rPr lang="pl-PL" sz="2000" dirty="0">
                <a:solidFill>
                  <a:srgbClr val="0070C0"/>
                </a:solidFill>
              </a:rPr>
              <a:t>Prezydent Miasta Radomia Radosław Witkowski w wywiadzie dla mediów zarzucił Wodom Polskim podwyższanie stawek za wodę. Po </a:t>
            </a:r>
            <a:r>
              <a:rPr lang="pl-PL" sz="2000" dirty="0" smtClean="0">
                <a:solidFill>
                  <a:srgbClr val="0070C0"/>
                </a:solidFill>
              </a:rPr>
              <a:t>naszej </a:t>
            </a:r>
            <a:r>
              <a:rPr lang="pl-PL" sz="2000" dirty="0">
                <a:solidFill>
                  <a:srgbClr val="0070C0"/>
                </a:solidFill>
              </a:rPr>
              <a:t>stanowczej interwencji wycofał się z </a:t>
            </a:r>
            <a:r>
              <a:rPr lang="pl-PL" sz="2000" dirty="0" smtClean="0">
                <a:solidFill>
                  <a:srgbClr val="0070C0"/>
                </a:solidFill>
              </a:rPr>
              <a:t>tego zarzutu.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699792" y="147601"/>
            <a:ext cx="6059016" cy="42155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Przykład z Radomia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7478" r="37460" b="16473"/>
          <a:stretch/>
        </p:blipFill>
        <p:spPr bwMode="auto">
          <a:xfrm>
            <a:off x="179512" y="1275606"/>
            <a:ext cx="3816769" cy="315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96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Przykłady nadużyć w pobieraniu opłat za wodę i ścieki wykryte przez Wody Polskie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15124" y="1563638"/>
            <a:ext cx="8712200" cy="3168352"/>
          </a:xfrm>
        </p:spPr>
        <p:txBody>
          <a:bodyPr/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pl-PL" sz="2000" dirty="0" smtClean="0">
                <a:solidFill>
                  <a:srgbClr val="0070C0"/>
                </a:solidFill>
              </a:rPr>
              <a:t>Mały zakład </a:t>
            </a:r>
            <a:r>
              <a:rPr lang="pl-PL" sz="2000" dirty="0">
                <a:solidFill>
                  <a:srgbClr val="0070C0"/>
                </a:solidFill>
              </a:rPr>
              <a:t>świadczy </a:t>
            </a:r>
            <a:r>
              <a:rPr lang="pl-PL" sz="2000" dirty="0" smtClean="0">
                <a:solidFill>
                  <a:srgbClr val="0070C0"/>
                </a:solidFill>
              </a:rPr>
              <a:t>usługi dla </a:t>
            </a:r>
            <a:r>
              <a:rPr lang="pl-PL" sz="2000" dirty="0">
                <a:solidFill>
                  <a:srgbClr val="0070C0"/>
                </a:solidFill>
              </a:rPr>
              <a:t>300 </a:t>
            </a:r>
            <a:r>
              <a:rPr lang="pl-PL" sz="2000" dirty="0" smtClean="0">
                <a:solidFill>
                  <a:srgbClr val="0070C0"/>
                </a:solidFill>
              </a:rPr>
              <a:t>osób. W zakładzie </a:t>
            </a:r>
            <a:r>
              <a:rPr lang="pl-PL" sz="2000" dirty="0" err="1" smtClean="0">
                <a:solidFill>
                  <a:srgbClr val="0070C0"/>
                </a:solidFill>
              </a:rPr>
              <a:t>wod-kan</a:t>
            </a:r>
            <a:r>
              <a:rPr lang="pl-PL" sz="2000" dirty="0" smtClean="0">
                <a:solidFill>
                  <a:srgbClr val="0070C0"/>
                </a:solidFill>
              </a:rPr>
              <a:t> pracują cztery osoby, </a:t>
            </a:r>
            <a:r>
              <a:rPr lang="pl-PL" sz="2000" dirty="0">
                <a:solidFill>
                  <a:srgbClr val="0070C0"/>
                </a:solidFill>
              </a:rPr>
              <a:t>a </a:t>
            </a:r>
            <a:r>
              <a:rPr lang="pl-PL" sz="2000" b="1" dirty="0">
                <a:solidFill>
                  <a:srgbClr val="0070C0"/>
                </a:solidFill>
              </a:rPr>
              <a:t>pensja kierownika zakładu wynosi 17, 5 tys</a:t>
            </a:r>
            <a:r>
              <a:rPr lang="pl-PL" sz="2000" b="1" dirty="0" smtClean="0">
                <a:solidFill>
                  <a:srgbClr val="0070C0"/>
                </a:solidFill>
              </a:rPr>
              <a:t>. zł. </a:t>
            </a:r>
            <a:r>
              <a:rPr lang="pl-PL" sz="2000" dirty="0">
                <a:solidFill>
                  <a:srgbClr val="0070C0"/>
                </a:solidFill>
              </a:rPr>
              <a:t>Cena za </a:t>
            </a:r>
            <a:r>
              <a:rPr lang="pl-PL" sz="2000" dirty="0" smtClean="0">
                <a:solidFill>
                  <a:srgbClr val="0070C0"/>
                </a:solidFill>
              </a:rPr>
              <a:t>m</a:t>
            </a:r>
            <a:r>
              <a:rPr lang="pl-PL" sz="2000" baseline="30000" dirty="0" smtClean="0">
                <a:solidFill>
                  <a:srgbClr val="0070C0"/>
                </a:solidFill>
              </a:rPr>
              <a:t>3</a:t>
            </a:r>
            <a:r>
              <a:rPr lang="pl-PL" sz="2000" dirty="0" smtClean="0">
                <a:solidFill>
                  <a:srgbClr val="0070C0"/>
                </a:solidFill>
              </a:rPr>
              <a:t> wody jest </a:t>
            </a:r>
            <a:r>
              <a:rPr lang="pl-PL" sz="2000" dirty="0">
                <a:solidFill>
                  <a:srgbClr val="0070C0"/>
                </a:solidFill>
              </a:rPr>
              <a:t>bardzo </a:t>
            </a:r>
            <a:r>
              <a:rPr lang="pl-PL" sz="2000" dirty="0" smtClean="0">
                <a:solidFill>
                  <a:srgbClr val="0070C0"/>
                </a:solidFill>
              </a:rPr>
              <a:t>wysoka, gmina </a:t>
            </a:r>
            <a:r>
              <a:rPr lang="pl-PL" sz="2000" dirty="0">
                <a:solidFill>
                  <a:srgbClr val="0070C0"/>
                </a:solidFill>
              </a:rPr>
              <a:t>dopłaca do </a:t>
            </a:r>
            <a:r>
              <a:rPr lang="pl-PL" sz="2000" dirty="0" smtClean="0">
                <a:solidFill>
                  <a:srgbClr val="0070C0"/>
                </a:solidFill>
              </a:rPr>
              <a:t>opłat ponoszonych przez mieszkańców</a:t>
            </a:r>
            <a:r>
              <a:rPr lang="pl-PL" sz="2000" dirty="0">
                <a:solidFill>
                  <a:srgbClr val="0070C0"/>
                </a:solidFill>
              </a:rPr>
              <a:t>, kosztem wydatków na edukację, aby wypłacać tę wysoką </a:t>
            </a:r>
            <a:r>
              <a:rPr lang="pl-PL" sz="2000" dirty="0" smtClean="0">
                <a:solidFill>
                  <a:srgbClr val="0070C0"/>
                </a:solidFill>
              </a:rPr>
              <a:t>pensję.</a:t>
            </a:r>
            <a:endParaRPr lang="pl-PL" sz="2000" dirty="0">
              <a:solidFill>
                <a:srgbClr val="0070C0"/>
              </a:solidFill>
            </a:endParaRP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pl-PL" sz="2000" dirty="0">
                <a:solidFill>
                  <a:srgbClr val="0070C0"/>
                </a:solidFill>
              </a:rPr>
              <a:t>W jednej z mniejszych miejscowości mały zakład świadczy usługę dla niewielu </a:t>
            </a:r>
            <a:r>
              <a:rPr lang="pl-PL" sz="2000" dirty="0" smtClean="0">
                <a:solidFill>
                  <a:srgbClr val="0070C0"/>
                </a:solidFill>
              </a:rPr>
              <a:t>osób. W </a:t>
            </a:r>
            <a:r>
              <a:rPr lang="pl-PL" sz="2000" dirty="0">
                <a:solidFill>
                  <a:srgbClr val="0070C0"/>
                </a:solidFill>
              </a:rPr>
              <a:t>przyszłym roku taryfa znacząco </a:t>
            </a:r>
            <a:r>
              <a:rPr lang="pl-PL" sz="2000" dirty="0" smtClean="0">
                <a:solidFill>
                  <a:srgbClr val="0070C0"/>
                </a:solidFill>
              </a:rPr>
              <a:t>wzrośnie, </a:t>
            </a:r>
            <a:r>
              <a:rPr lang="pl-PL" sz="2000" dirty="0">
                <a:solidFill>
                  <a:srgbClr val="0070C0"/>
                </a:solidFill>
              </a:rPr>
              <a:t>ze względu na fakt, że kierownik zakładu odchodzi na emeryturę i planuje wypłacić </a:t>
            </a:r>
            <a:r>
              <a:rPr lang="pl-PL" sz="2000" dirty="0" smtClean="0">
                <a:solidFill>
                  <a:srgbClr val="0070C0"/>
                </a:solidFill>
              </a:rPr>
              <a:t>sobie bardzo </a:t>
            </a:r>
            <a:r>
              <a:rPr lang="pl-PL" sz="2000" dirty="0">
                <a:solidFill>
                  <a:srgbClr val="0070C0"/>
                </a:solidFill>
              </a:rPr>
              <a:t>wysoką </a:t>
            </a:r>
            <a:r>
              <a:rPr lang="pl-PL" sz="2000" dirty="0" smtClean="0">
                <a:solidFill>
                  <a:srgbClr val="0070C0"/>
                </a:solidFill>
              </a:rPr>
              <a:t>odprawę. Złożą </a:t>
            </a:r>
            <a:r>
              <a:rPr lang="pl-PL" sz="2000" dirty="0">
                <a:solidFill>
                  <a:srgbClr val="0070C0"/>
                </a:solidFill>
              </a:rPr>
              <a:t>się na nią mieszkańcy.</a:t>
            </a:r>
          </a:p>
          <a:p>
            <a:pPr marL="0" indent="0" algn="just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9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Strony w procesie weryfikacji taryf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987574"/>
            <a:ext cx="8712200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Stronami w procesie weryfikacji taryf dokonywanej przez organ regulacyjny są:</a:t>
            </a:r>
          </a:p>
          <a:p>
            <a:pPr marL="625475" indent="-266700" algn="just"/>
            <a:r>
              <a:rPr lang="pl-PL" dirty="0" smtClean="0">
                <a:solidFill>
                  <a:srgbClr val="0070C0"/>
                </a:solidFill>
              </a:rPr>
              <a:t>Przedsiębiorstwa wodociągowo-kanalizacyjne</a:t>
            </a:r>
          </a:p>
          <a:p>
            <a:pPr marL="625475" indent="-266700" algn="just"/>
            <a:r>
              <a:rPr lang="pl-PL" dirty="0" smtClean="0">
                <a:solidFill>
                  <a:srgbClr val="0070C0"/>
                </a:solidFill>
              </a:rPr>
              <a:t>Prezydent Miasta – Burmistrz – Wójt 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Przedsiębiorstwu </a:t>
            </a:r>
            <a:r>
              <a:rPr lang="pl-PL" dirty="0">
                <a:solidFill>
                  <a:srgbClr val="0070C0"/>
                </a:solidFill>
              </a:rPr>
              <a:t>i władzom </a:t>
            </a:r>
            <a:r>
              <a:rPr lang="pl-PL" dirty="0" smtClean="0">
                <a:solidFill>
                  <a:srgbClr val="0070C0"/>
                </a:solidFill>
              </a:rPr>
              <a:t>samorządowym przysługuje </a:t>
            </a:r>
            <a:r>
              <a:rPr lang="pl-PL" dirty="0">
                <a:solidFill>
                  <a:srgbClr val="0070C0"/>
                </a:solidFill>
              </a:rPr>
              <a:t>p</a:t>
            </a:r>
            <a:r>
              <a:rPr lang="pl-PL" dirty="0" smtClean="0">
                <a:solidFill>
                  <a:srgbClr val="0070C0"/>
                </a:solidFill>
              </a:rPr>
              <a:t>rawo do odwołania się od każdej decyzji wydanej przez </a:t>
            </a:r>
            <a:r>
              <a:rPr lang="pl-PL" dirty="0">
                <a:solidFill>
                  <a:srgbClr val="0070C0"/>
                </a:solidFill>
              </a:rPr>
              <a:t>W</a:t>
            </a:r>
            <a:r>
              <a:rPr lang="pl-PL" dirty="0" smtClean="0">
                <a:solidFill>
                  <a:srgbClr val="0070C0"/>
                </a:solidFill>
              </a:rPr>
              <a:t>ody Polskie - organ regulacyjny.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Mieszkańcom przysługuje prawo do zakwestionowania wysokości taryf poprzez złożenie skargi do Urzędu Ochrony Konkurencji i Konsumentów.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7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Dopłaty do taryf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1563638"/>
            <a:ext cx="8712200" cy="187220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Rada </a:t>
            </a:r>
            <a:r>
              <a:rPr lang="pl-PL" dirty="0">
                <a:solidFill>
                  <a:srgbClr val="0070C0"/>
                </a:solidFill>
              </a:rPr>
              <a:t>gminy może podjąć uchwałę o dopłacie dla jednej, wybranych lub wszystkich taryfowych grup odbiorców usług. Dopłatę gmina przekazuje przedsiębiorstwu wodociągowo-kanalizacyjnemu</a:t>
            </a:r>
            <a:r>
              <a:rPr lang="pl-PL" dirty="0" smtClean="0">
                <a:solidFill>
                  <a:srgbClr val="0070C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art</a:t>
            </a:r>
            <a:r>
              <a:rPr lang="pl-PL" sz="1800" dirty="0">
                <a:solidFill>
                  <a:srgbClr val="002060"/>
                </a:solidFill>
              </a:rPr>
              <a:t>. 24 ust 6 ustawy o zbiorowym zaopatrzeniu w wodę i zbiorowym odprowadzaniu </a:t>
            </a:r>
            <a:r>
              <a:rPr lang="pl-PL" sz="1800" dirty="0" smtClean="0">
                <a:solidFill>
                  <a:srgbClr val="002060"/>
                </a:solidFill>
              </a:rPr>
              <a:t>ścieków</a:t>
            </a:r>
            <a:endParaRPr lang="pl-PL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6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79512" y="4371950"/>
            <a:ext cx="6300192" cy="360040"/>
          </a:xfrm>
        </p:spPr>
        <p:txBody>
          <a:bodyPr/>
          <a:lstStyle/>
          <a:p>
            <a:r>
              <a:rPr lang="pl-PL" dirty="0" smtClean="0"/>
              <a:t>www.wody.gov.pl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25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Zbiorowe </a:t>
            </a:r>
            <a:r>
              <a:rPr lang="pl-PL" dirty="0">
                <a:solidFill>
                  <a:srgbClr val="0070C0"/>
                </a:solidFill>
              </a:rPr>
              <a:t>zaopatrzenie w wodę i zbiorowe odprowadzanie ścieków jest zadaniem własnym gminy. </a:t>
            </a:r>
            <a:endParaRPr lang="pl-PL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rgbClr val="002060"/>
                </a:solidFill>
              </a:rPr>
              <a:t>Art</a:t>
            </a:r>
            <a:r>
              <a:rPr lang="pl-PL" sz="1600" dirty="0">
                <a:solidFill>
                  <a:srgbClr val="002060"/>
                </a:solidFill>
              </a:rPr>
              <a:t>. </a:t>
            </a:r>
            <a:r>
              <a:rPr lang="pl-PL" sz="1600" dirty="0" smtClean="0">
                <a:solidFill>
                  <a:srgbClr val="002060"/>
                </a:solidFill>
              </a:rPr>
              <a:t>3 ust 1 Ustawy z </a:t>
            </a:r>
            <a:r>
              <a:rPr lang="pl-PL" sz="1600" dirty="0">
                <a:solidFill>
                  <a:srgbClr val="002060"/>
                </a:solidFill>
              </a:rPr>
              <a:t>dnia 7 czerwca 2001 r. o zbiorowym zaopatrzeniu w wodę i zbiorowym odprowadzaniu </a:t>
            </a:r>
            <a:r>
              <a:rPr lang="pl-PL" sz="1600" dirty="0" smtClean="0">
                <a:solidFill>
                  <a:srgbClr val="002060"/>
                </a:solidFill>
              </a:rPr>
              <a:t>ścieków 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rgbClr val="002060"/>
                </a:solidFill>
              </a:rPr>
              <a:t>Art. </a:t>
            </a:r>
            <a:r>
              <a:rPr lang="pl-PL" sz="1600" dirty="0" smtClean="0">
                <a:solidFill>
                  <a:srgbClr val="002060"/>
                </a:solidFill>
              </a:rPr>
              <a:t>7 ust.1 pkt. 3 Ustawy </a:t>
            </a:r>
            <a:r>
              <a:rPr lang="pl-PL" sz="1600" dirty="0">
                <a:solidFill>
                  <a:srgbClr val="002060"/>
                </a:solidFill>
              </a:rPr>
              <a:t>z dnia 8 marca 1990 r. o samorządzie gminnym </a:t>
            </a:r>
            <a:endParaRPr lang="pl-PL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l-PL" dirty="0" smtClean="0">
                <a:solidFill>
                  <a:srgbClr val="0070C0"/>
                </a:solidFill>
              </a:rPr>
              <a:t>Dyrektor </a:t>
            </a:r>
            <a:r>
              <a:rPr lang="pl-PL" dirty="0">
                <a:solidFill>
                  <a:srgbClr val="0070C0"/>
                </a:solidFill>
              </a:rPr>
              <a:t>regionalnego zarządu gospodarki wodnej Państwowego Gospodarstwa Wodnego Wody Polskie jest </a:t>
            </a:r>
            <a:r>
              <a:rPr lang="pl-PL" b="1" dirty="0" smtClean="0">
                <a:solidFill>
                  <a:srgbClr val="0070C0"/>
                </a:solidFill>
              </a:rPr>
              <a:t>organem regulacyjnym 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zakresie ustalania taryf.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rgbClr val="002060"/>
                </a:solidFill>
              </a:rPr>
              <a:t>Art. </a:t>
            </a:r>
            <a:r>
              <a:rPr lang="pl-PL" sz="1600" dirty="0" smtClean="0">
                <a:solidFill>
                  <a:srgbClr val="002060"/>
                </a:solidFill>
              </a:rPr>
              <a:t>27a ust 1 </a:t>
            </a:r>
            <a:r>
              <a:rPr lang="pl-PL" sz="1600" dirty="0">
                <a:solidFill>
                  <a:srgbClr val="002060"/>
                </a:solidFill>
              </a:rPr>
              <a:t>Ustawy z dnia 7 czerwca 2001 r. o zbiorowym zaopatrzeniu w wodę i zbiorowym odprowadzaniu </a:t>
            </a:r>
            <a:r>
              <a:rPr lang="pl-PL" sz="1600" dirty="0" smtClean="0">
                <a:solidFill>
                  <a:srgbClr val="002060"/>
                </a:solidFill>
              </a:rPr>
              <a:t>ścieków</a:t>
            </a:r>
            <a:endParaRPr lang="pl-PL" sz="1600" dirty="0">
              <a:solidFill>
                <a:srgbClr val="002060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Wody Polskie regulują, a nie ustalają stawki za wodę i ścieki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2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Aktualny bilans procesu taryfikacji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1275606"/>
            <a:ext cx="8712200" cy="3168352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Do Wód Polskich wpłynęło </a:t>
            </a:r>
            <a:r>
              <a:rPr lang="pl-PL" b="1" dirty="0" smtClean="0">
                <a:solidFill>
                  <a:srgbClr val="0070C0"/>
                </a:solidFill>
              </a:rPr>
              <a:t>2561 </a:t>
            </a:r>
            <a:r>
              <a:rPr lang="pl-PL" dirty="0" smtClean="0">
                <a:solidFill>
                  <a:srgbClr val="0070C0"/>
                </a:solidFill>
              </a:rPr>
              <a:t>wniosków o zatwierdzenie taryf za usługi wodociągowo-kanalizacyjne.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rgbClr val="0070C0"/>
                </a:solidFill>
              </a:rPr>
              <a:t>2294</a:t>
            </a:r>
            <a:r>
              <a:rPr lang="pl-PL" dirty="0" smtClean="0">
                <a:solidFill>
                  <a:srgbClr val="0070C0"/>
                </a:solidFill>
              </a:rPr>
              <a:t> taryfy są taryfami </a:t>
            </a:r>
            <a:r>
              <a:rPr lang="pl-PL" dirty="0">
                <a:solidFill>
                  <a:srgbClr val="0070C0"/>
                </a:solidFill>
              </a:rPr>
              <a:t>ostatecznymi, ogłoszonymi 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i </a:t>
            </a:r>
            <a:r>
              <a:rPr lang="pl-PL" dirty="0">
                <a:solidFill>
                  <a:srgbClr val="0070C0"/>
                </a:solidFill>
              </a:rPr>
              <a:t>w większości przypadków już obowiązującymi.</a:t>
            </a:r>
            <a:endParaRPr lang="pl-PL" dirty="0" smtClean="0">
              <a:solidFill>
                <a:srgbClr val="0070C0"/>
              </a:solidFill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70C0"/>
                </a:solidFill>
              </a:rPr>
              <a:t>W trakcie rozpatrywania wniosków, w przypadku nieuzasadnionych wzrostów cen, wydawano decyzje </a:t>
            </a:r>
            <a:r>
              <a:rPr lang="pl-PL" dirty="0" smtClean="0">
                <a:solidFill>
                  <a:srgbClr val="0070C0"/>
                </a:solidFill>
              </a:rPr>
              <a:t>negatywne. W sierpniu było ich </a:t>
            </a:r>
            <a:r>
              <a:rPr lang="pl-PL" b="1" dirty="0" smtClean="0">
                <a:solidFill>
                  <a:srgbClr val="0070C0"/>
                </a:solidFill>
              </a:rPr>
              <a:t>286. </a:t>
            </a:r>
          </a:p>
        </p:txBody>
      </p:sp>
    </p:spTree>
    <p:extLst>
      <p:ext uri="{BB962C8B-B14F-4D97-AF65-F5344CB8AC3E}">
        <p14:creationId xmlns:p14="http://schemas.microsoft.com/office/powerpoint/2010/main" val="20117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27784" y="195486"/>
            <a:ext cx="6059016" cy="421555"/>
          </a:xfrm>
        </p:spPr>
        <p:txBody>
          <a:bodyPr/>
          <a:lstStyle/>
          <a:p>
            <a:r>
              <a:rPr lang="pl-PL" dirty="0" smtClean="0"/>
              <a:t>Najniższa i najwyższa stawka za wodę i ścieki</a:t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64347"/>
              </p:ext>
            </p:extLst>
          </p:nvPr>
        </p:nvGraphicFramePr>
        <p:xfrm>
          <a:off x="539552" y="1347614"/>
          <a:ext cx="3480048" cy="311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024"/>
                <a:gridCol w="1740024"/>
              </a:tblGrid>
              <a:tr h="461309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Woda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Najniższa cena za m</a:t>
                      </a:r>
                      <a:r>
                        <a:rPr lang="pl-PL" sz="1800" b="1" kern="1200" baseline="300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b="1" baseline="30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Miejsce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1,30 zł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Gmina Sanok, miejscowość Jurowce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Najwyższa</a:t>
                      </a:r>
                      <a:r>
                        <a:rPr lang="pl-PL" b="1" baseline="0" dirty="0" smtClean="0">
                          <a:solidFill>
                            <a:srgbClr val="FF0000"/>
                          </a:solidFill>
                        </a:rPr>
                        <a:t> cena za m3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Miejsce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57,34 zł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Ślemień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924254"/>
              </p:ext>
            </p:extLst>
          </p:nvPr>
        </p:nvGraphicFramePr>
        <p:xfrm>
          <a:off x="4860032" y="1347614"/>
          <a:ext cx="3480048" cy="2664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024"/>
                <a:gridCol w="1740024"/>
              </a:tblGrid>
              <a:tr h="461309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Ścieki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Najniższa cena za m</a:t>
                      </a:r>
                      <a:r>
                        <a:rPr lang="pl-PL" sz="1800" b="1" kern="1200" baseline="300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b="1" baseline="30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00B050"/>
                          </a:solidFill>
                        </a:rPr>
                        <a:t>Miejsce</a:t>
                      </a:r>
                      <a:endParaRPr lang="pl-PL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2,20 zł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B050"/>
                          </a:solidFill>
                        </a:rPr>
                        <a:t>Chorzele</a:t>
                      </a:r>
                      <a:endParaRPr lang="pl-PL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Najwyższa</a:t>
                      </a:r>
                      <a:r>
                        <a:rPr lang="pl-PL" b="1" baseline="0" dirty="0" smtClean="0">
                          <a:solidFill>
                            <a:srgbClr val="FF0000"/>
                          </a:solidFill>
                        </a:rPr>
                        <a:t> cena za m3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Miejsce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1309"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51,38 zł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Ostroróg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Wody </a:t>
            </a: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Polskie regulują, a nie ustalają </a:t>
            </a: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stawki.</a:t>
            </a:r>
          </a:p>
          <a:p>
            <a:pPr marL="0" indent="0">
              <a:buNone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Ceny </a:t>
            </a: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za wodę i ścieki ustalają dostawcy tych usług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237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Odwołania od decyzji</a:t>
            </a:r>
            <a:endParaRPr lang="pl-PL" dirty="0"/>
          </a:p>
        </p:txBody>
      </p:sp>
      <p:sp>
        <p:nvSpPr>
          <p:cNvPr id="5" name="Symbol zastępczy tekstu 2"/>
          <p:cNvSpPr txBox="1">
            <a:spLocks/>
          </p:cNvSpPr>
          <p:nvPr/>
        </p:nvSpPr>
        <p:spPr>
          <a:xfrm>
            <a:off x="259904" y="1419622"/>
            <a:ext cx="8712200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dirty="0" smtClean="0">
                <a:solidFill>
                  <a:srgbClr val="0070C0"/>
                </a:solidFill>
              </a:rPr>
              <a:t>Do Prezesa Wód Polskich, jako drugiej instancji w procesie taryfikacji, odwołały się </a:t>
            </a:r>
            <a:r>
              <a:rPr lang="pl-PL" b="1" dirty="0" smtClean="0">
                <a:solidFill>
                  <a:srgbClr val="0070C0"/>
                </a:solidFill>
              </a:rPr>
              <a:t>94 przedsiębiorstwa i gminy, z </a:t>
            </a:r>
            <a:r>
              <a:rPr lang="pl-PL" b="1" smtClean="0">
                <a:solidFill>
                  <a:srgbClr val="0070C0"/>
                </a:solidFill>
              </a:rPr>
              <a:t>czego 90% </a:t>
            </a:r>
            <a:r>
              <a:rPr lang="pl-PL" b="1" dirty="0" smtClean="0">
                <a:solidFill>
                  <a:srgbClr val="0070C0"/>
                </a:solidFill>
              </a:rPr>
              <a:t>domaga się zachowania wyższych stawek. </a:t>
            </a:r>
          </a:p>
          <a:p>
            <a:pPr marL="0" indent="0" algn="just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dirty="0" smtClean="0">
                <a:solidFill>
                  <a:srgbClr val="0070C0"/>
                </a:solidFill>
              </a:rPr>
              <a:t>Przedsiębiorstwa </a:t>
            </a:r>
            <a:r>
              <a:rPr lang="pl-PL" dirty="0" err="1" smtClean="0">
                <a:solidFill>
                  <a:srgbClr val="0070C0"/>
                </a:solidFill>
              </a:rPr>
              <a:t>wod-kan</a:t>
            </a:r>
            <a:r>
              <a:rPr lang="pl-PL" dirty="0" smtClean="0">
                <a:solidFill>
                  <a:srgbClr val="0070C0"/>
                </a:solidFill>
              </a:rPr>
              <a:t> wszelkimi sposobami dążą do często kilkusetprocentowych podwyżek. Przedsiębiorstwa wynajmują renomowane kancelarie prawne, by doprowadzić do podwyżek cen za wodę i ścieki.  Wiele wskazuje na to, że część spraw będzie rozstrzygana na drodze sądowej.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8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województwa </a:t>
            </a:r>
            <a:br>
              <a:rPr lang="pl-PL" dirty="0" smtClean="0"/>
            </a:br>
            <a:r>
              <a:rPr lang="pl-PL" dirty="0" smtClean="0"/>
              <a:t>zachodniopomorskiego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07504" y="1347614"/>
            <a:ext cx="8712200" cy="3456384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Przedsiębiorstwa </a:t>
            </a:r>
            <a:r>
              <a:rPr lang="pl-PL" dirty="0">
                <a:solidFill>
                  <a:srgbClr val="0070C0"/>
                </a:solidFill>
              </a:rPr>
              <a:t>wodociągowo-kanalizacyjne z </a:t>
            </a:r>
            <a:r>
              <a:rPr lang="pl-PL" dirty="0" smtClean="0">
                <a:solidFill>
                  <a:srgbClr val="0070C0"/>
                </a:solidFill>
              </a:rPr>
              <a:t>województwa zachodniopomorskiego skalkulowały jedne </a:t>
            </a:r>
            <a:r>
              <a:rPr lang="pl-PL" dirty="0">
                <a:solidFill>
                  <a:srgbClr val="0070C0"/>
                </a:solidFill>
              </a:rPr>
              <a:t>z najwyższych cen </a:t>
            </a:r>
            <a:r>
              <a:rPr lang="pl-PL" dirty="0" smtClean="0">
                <a:solidFill>
                  <a:srgbClr val="0070C0"/>
                </a:solidFill>
              </a:rPr>
              <a:t>za wodę i ścieki w Polsce.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Koszty </a:t>
            </a:r>
            <a:r>
              <a:rPr lang="pl-PL" dirty="0">
                <a:solidFill>
                  <a:srgbClr val="0070C0"/>
                </a:solidFill>
              </a:rPr>
              <a:t>te wynikają z bardzo drogich i przewymiarowanych </a:t>
            </a:r>
            <a:r>
              <a:rPr lang="pl-PL" dirty="0" smtClean="0">
                <a:solidFill>
                  <a:srgbClr val="0070C0"/>
                </a:solidFill>
              </a:rPr>
              <a:t>inwestycji </a:t>
            </a:r>
            <a:r>
              <a:rPr lang="pl-PL" dirty="0">
                <a:solidFill>
                  <a:srgbClr val="0070C0"/>
                </a:solidFill>
              </a:rPr>
              <a:t>zrealizowanych w </a:t>
            </a:r>
            <a:r>
              <a:rPr lang="pl-PL" dirty="0" smtClean="0">
                <a:solidFill>
                  <a:srgbClr val="0070C0"/>
                </a:solidFill>
              </a:rPr>
              <a:t>przeszłości.</a:t>
            </a:r>
            <a:endParaRPr lang="pl-PL" dirty="0">
              <a:solidFill>
                <a:srgbClr val="0070C0"/>
              </a:solidFill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rgbClr val="0070C0"/>
                </a:solidFill>
              </a:rPr>
              <a:t>Gminy dążą do zachowania wysokich stawek. </a:t>
            </a:r>
            <a:r>
              <a:rPr lang="pl-PL" dirty="0">
                <a:solidFill>
                  <a:srgbClr val="0070C0"/>
                </a:solidFill>
              </a:rPr>
              <a:t>Ponad 30% </a:t>
            </a:r>
            <a:r>
              <a:rPr lang="pl-PL" dirty="0" err="1" smtClean="0">
                <a:solidFill>
                  <a:srgbClr val="0070C0"/>
                </a:solidFill>
              </a:rPr>
              <a:t>odwołań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>
                <a:solidFill>
                  <a:srgbClr val="0070C0"/>
                </a:solidFill>
              </a:rPr>
              <a:t>od decyzji regionalnego zarządu Wód Polskich rozpatrywanych </a:t>
            </a:r>
            <a:r>
              <a:rPr lang="pl-PL" dirty="0" smtClean="0">
                <a:solidFill>
                  <a:srgbClr val="0070C0"/>
                </a:solidFill>
              </a:rPr>
              <a:t/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</a:t>
            </a:r>
            <a:r>
              <a:rPr lang="pl-PL" dirty="0">
                <a:solidFill>
                  <a:srgbClr val="0070C0"/>
                </a:solidFill>
              </a:rPr>
              <a:t>drugiej instancji pochodzi właśnie z </a:t>
            </a:r>
            <a:r>
              <a:rPr lang="pl-PL" dirty="0" smtClean="0">
                <a:solidFill>
                  <a:srgbClr val="0070C0"/>
                </a:solidFill>
              </a:rPr>
              <a:t>tego województwa.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33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z Koronowa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5004048" y="1203598"/>
            <a:ext cx="3970267" cy="316835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Przedsiębiorstwo wodociągowo-kanalizacyjne chciało wprowadzić </a:t>
            </a:r>
            <a:r>
              <a:rPr lang="pl-PL" dirty="0" smtClean="0">
                <a:solidFill>
                  <a:srgbClr val="0070C0"/>
                </a:solidFill>
              </a:rPr>
              <a:t>500 % </a:t>
            </a:r>
            <a:r>
              <a:rPr lang="pl-PL" dirty="0">
                <a:solidFill>
                  <a:srgbClr val="0070C0"/>
                </a:solidFill>
              </a:rPr>
              <a:t>podwyżki. Wody Polskie odrzuciły wnioski. </a:t>
            </a:r>
            <a:endParaRPr lang="pl-PL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70C0"/>
                </a:solidFill>
              </a:rPr>
              <a:t>W </a:t>
            </a:r>
            <a:r>
              <a:rPr lang="pl-PL" dirty="0">
                <a:solidFill>
                  <a:srgbClr val="0070C0"/>
                </a:solidFill>
              </a:rPr>
              <a:t>najbliższym terminie zostanie złożony nowy wniosek.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7284" r="37222" b="5679"/>
          <a:stretch/>
        </p:blipFill>
        <p:spPr bwMode="auto">
          <a:xfrm>
            <a:off x="190500" y="1203598"/>
            <a:ext cx="4658937" cy="369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7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Podkowy Leśnej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6489" r="21111" b="8431"/>
          <a:stretch/>
        </p:blipFill>
        <p:spPr bwMode="auto">
          <a:xfrm>
            <a:off x="611560" y="987574"/>
            <a:ext cx="4823588" cy="393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615736" y="1203598"/>
            <a:ext cx="3516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2060"/>
                </a:solidFill>
              </a:rPr>
              <a:t>Kampania wyborcza prowadzona kosztem 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Wód Polskich</a:t>
            </a:r>
          </a:p>
          <a:p>
            <a:endParaRPr lang="pl-PL" sz="2000" dirty="0" smtClean="0">
              <a:solidFill>
                <a:srgbClr val="002060"/>
              </a:solidFill>
            </a:endParaRPr>
          </a:p>
          <a:p>
            <a:endParaRPr lang="pl-PL" sz="2000" dirty="0">
              <a:solidFill>
                <a:srgbClr val="00206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2060"/>
                </a:solidFill>
              </a:rPr>
              <a:t>Regulator, wbrew informacjom podawanym przez Burmistrza, nie wymagał podwyższenia stawek za wodę i ścieki.</a:t>
            </a:r>
          </a:p>
          <a:p>
            <a:pPr algn="just"/>
            <a:endParaRPr lang="pl-PL" sz="2000" dirty="0">
              <a:solidFill>
                <a:srgbClr val="00206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2060"/>
                </a:solidFill>
              </a:rPr>
              <a:t>Wody Polskie kwestionują wysokie stawki.</a:t>
            </a:r>
          </a:p>
        </p:txBody>
      </p:sp>
    </p:spTree>
    <p:extLst>
      <p:ext uri="{BB962C8B-B14F-4D97-AF65-F5344CB8AC3E}">
        <p14:creationId xmlns:p14="http://schemas.microsoft.com/office/powerpoint/2010/main" val="3234102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Wody Polsk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599</Words>
  <Application>Microsoft Office PowerPoint</Application>
  <PresentationFormat>Pokaz na ekranie (16:9)</PresentationFormat>
  <Paragraphs>70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Wody Polskie</vt:lpstr>
      <vt:lpstr>Taryfy opłat za wodę i ścieki w Polsce</vt:lpstr>
      <vt:lpstr>Wody Polskie regulują, a nie ustalają stawki za wodę i ścieki</vt:lpstr>
      <vt:lpstr>Aktualny bilans procesu taryfikacji</vt:lpstr>
      <vt:lpstr>Najniższa i najwyższa stawka za wodę i ścieki </vt:lpstr>
      <vt:lpstr>Prezentacja programu PowerPoint</vt:lpstr>
      <vt:lpstr>Odwołania od decyzji</vt:lpstr>
      <vt:lpstr>Przykład województwa  zachodniopomorskiego</vt:lpstr>
      <vt:lpstr>Przykład z Koronowa</vt:lpstr>
      <vt:lpstr>Przykład Podkowy Leśnej</vt:lpstr>
      <vt:lpstr>Prezentacja programu PowerPoint</vt:lpstr>
      <vt:lpstr>Przykłady nadużyć w pobieraniu opłat za wodę i ścieki wykryte przez Wody Polskie</vt:lpstr>
      <vt:lpstr>Strony w procesie weryfikacji taryf</vt:lpstr>
      <vt:lpstr>Dopłaty do taryf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Daniel Kociołek</dc:creator>
  <cp:lastModifiedBy>Daniel Kociołek</cp:lastModifiedBy>
  <cp:revision>137</cp:revision>
  <cp:lastPrinted>2018-09-17T05:51:15Z</cp:lastPrinted>
  <dcterms:created xsi:type="dcterms:W3CDTF">2018-01-02T10:35:02Z</dcterms:created>
  <dcterms:modified xsi:type="dcterms:W3CDTF">2018-09-17T10:59:55Z</dcterms:modified>
</cp:coreProperties>
</file>